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9" r:id="rId3"/>
    <p:sldId id="265" r:id="rId4"/>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52" autoAdjust="0"/>
    <p:restoredTop sz="94660"/>
  </p:normalViewPr>
  <p:slideViewPr>
    <p:cSldViewPr>
      <p:cViewPr varScale="1">
        <p:scale>
          <a:sx n="43" d="100"/>
          <a:sy n="43" d="100"/>
        </p:scale>
        <p:origin x="1848" y="5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61" cy="496331"/>
          </a:xfrm>
          <a:prstGeom prst="rect">
            <a:avLst/>
          </a:prstGeom>
        </p:spPr>
        <p:txBody>
          <a:bodyPr vert="horz" lIns="92078" tIns="46040" rIns="92078" bIns="460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2" y="1"/>
            <a:ext cx="2945661" cy="496331"/>
          </a:xfrm>
          <a:prstGeom prst="rect">
            <a:avLst/>
          </a:prstGeom>
        </p:spPr>
        <p:txBody>
          <a:bodyPr vert="horz" lIns="92078" tIns="46040" rIns="92078" bIns="46040" rtlCol="0"/>
          <a:lstStyle>
            <a:lvl1pPr algn="r">
              <a:defRPr sz="1200"/>
            </a:lvl1pPr>
          </a:lstStyle>
          <a:p>
            <a:fld id="{29222FEA-5B8D-48EE-8A8C-EA81A7C3E7A2}" type="datetimeFigureOut">
              <a:rPr kumimoji="1" lang="ja-JP" altLang="en-US" smtClean="0"/>
              <a:t>2019/10/17</a:t>
            </a:fld>
            <a:endParaRPr kumimoji="1" lang="ja-JP" altLang="en-US"/>
          </a:p>
        </p:txBody>
      </p:sp>
      <p:sp>
        <p:nvSpPr>
          <p:cNvPr id="4" name="スライド イメージ プレースホルダー 3"/>
          <p:cNvSpPr>
            <a:spLocks noGrp="1" noRot="1" noChangeAspect="1"/>
          </p:cNvSpPr>
          <p:nvPr>
            <p:ph type="sldImg" idx="2"/>
          </p:nvPr>
        </p:nvSpPr>
        <p:spPr>
          <a:xfrm>
            <a:off x="2111375" y="746125"/>
            <a:ext cx="2574925" cy="3721100"/>
          </a:xfrm>
          <a:prstGeom prst="rect">
            <a:avLst/>
          </a:prstGeom>
          <a:noFill/>
          <a:ln w="12700">
            <a:solidFill>
              <a:prstClr val="black"/>
            </a:solidFill>
          </a:ln>
        </p:spPr>
        <p:txBody>
          <a:bodyPr vert="horz" lIns="92078" tIns="46040" rIns="92078" bIns="46040" rtlCol="0" anchor="ctr"/>
          <a:lstStyle/>
          <a:p>
            <a:endParaRPr lang="ja-JP" altLang="en-US"/>
          </a:p>
        </p:txBody>
      </p:sp>
      <p:sp>
        <p:nvSpPr>
          <p:cNvPr id="5" name="ノート プレースホルダー 4"/>
          <p:cNvSpPr>
            <a:spLocks noGrp="1"/>
          </p:cNvSpPr>
          <p:nvPr>
            <p:ph type="body" sz="quarter" idx="3"/>
          </p:nvPr>
        </p:nvSpPr>
        <p:spPr>
          <a:xfrm>
            <a:off x="679768" y="4715155"/>
            <a:ext cx="5438140" cy="4466988"/>
          </a:xfrm>
          <a:prstGeom prst="rect">
            <a:avLst/>
          </a:prstGeom>
        </p:spPr>
        <p:txBody>
          <a:bodyPr vert="horz" lIns="92078" tIns="46040" rIns="92078" bIns="460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61" cy="496331"/>
          </a:xfrm>
          <a:prstGeom prst="rect">
            <a:avLst/>
          </a:prstGeom>
        </p:spPr>
        <p:txBody>
          <a:bodyPr vert="horz" lIns="92078" tIns="46040" rIns="92078" bIns="460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2" y="9428584"/>
            <a:ext cx="2945661" cy="496331"/>
          </a:xfrm>
          <a:prstGeom prst="rect">
            <a:avLst/>
          </a:prstGeom>
        </p:spPr>
        <p:txBody>
          <a:bodyPr vert="horz" lIns="92078" tIns="46040" rIns="92078" bIns="46040" rtlCol="0" anchor="b"/>
          <a:lstStyle>
            <a:lvl1pPr algn="r">
              <a:defRPr sz="1200"/>
            </a:lvl1pPr>
          </a:lstStyle>
          <a:p>
            <a:fld id="{59DEDAE1-BA13-4DCC-ACC2-5FA5275B5CC6}" type="slidenum">
              <a:rPr kumimoji="1" lang="ja-JP" altLang="en-US" smtClean="0"/>
              <a:t>‹#›</a:t>
            </a:fld>
            <a:endParaRPr kumimoji="1" lang="ja-JP" altLang="en-US"/>
          </a:p>
        </p:txBody>
      </p:sp>
    </p:spTree>
    <p:extLst>
      <p:ext uri="{BB962C8B-B14F-4D97-AF65-F5344CB8AC3E}">
        <p14:creationId xmlns:p14="http://schemas.microsoft.com/office/powerpoint/2010/main" val="24205197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9DEDAE1-BA13-4DCC-ACC2-5FA5275B5CC6}" type="slidenum">
              <a:rPr lang="ja-JP" altLang="en-US">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3778242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9DEDAE1-BA13-4DCC-ACC2-5FA5275B5CC6}" type="slidenum">
              <a:rPr lang="ja-JP" altLang="en-US">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778242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305123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1226565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2832629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3569893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48686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1088786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81514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223417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1929181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220895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B31D0D-9428-4CC6-A2D7-3646C24CE133}" type="datetimeFigureOut">
              <a:rPr kumimoji="1" lang="ja-JP" altLang="en-US" smtClean="0"/>
              <a:t>2019/10/17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3827296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F0B31D0D-9428-4CC6-A2D7-3646C24CE133}" type="datetimeFigureOut">
              <a:rPr kumimoji="1" lang="ja-JP" altLang="en-US" smtClean="0"/>
              <a:t>2019/10/17</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C5E156D-A77F-4A0F-8A9D-3A893F5D4B5D}" type="slidenum">
              <a:rPr kumimoji="1" lang="ja-JP" altLang="en-US" smtClean="0"/>
              <a:t>‹#›</a:t>
            </a:fld>
            <a:endParaRPr kumimoji="1" lang="ja-JP" altLang="en-US"/>
          </a:p>
        </p:txBody>
      </p:sp>
    </p:spTree>
    <p:extLst>
      <p:ext uri="{BB962C8B-B14F-4D97-AF65-F5344CB8AC3E}">
        <p14:creationId xmlns:p14="http://schemas.microsoft.com/office/powerpoint/2010/main" val="1826638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512676" y="174957"/>
            <a:ext cx="5832648" cy="261610"/>
          </a:xfrm>
          <a:prstGeom prst="rect">
            <a:avLst/>
          </a:prstGeom>
          <a:noFill/>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令和元年度　　近畿高等学校駅伝競走大会</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548680" y="536594"/>
            <a:ext cx="6000172" cy="738664"/>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送付先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株式会社　日本旅行　兵庫教育旅行支店　　　　</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FAX: 078-366-2853</a:t>
            </a:r>
          </a:p>
          <a:p>
            <a:pPr algn="ct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E-mal</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yasushi_ito@nta.co.jp</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650-0044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神戸市中央区東川崎町</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西日本神戸支社</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階　　　　　　　　　　</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担当：伊藤靖司・井口亜紀子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TEL</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078-371-8660</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252264" y="496188"/>
            <a:ext cx="6417096" cy="771182"/>
          </a:xfrm>
          <a:prstGeom prst="rect">
            <a:avLst/>
          </a:prstGeom>
          <a:no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52264" y="1286301"/>
            <a:ext cx="6432220"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＊旅行手配に必要な範囲内での運送・宿泊機関・保険会社などへの個人情報の提供について同意のうえ、本旅行に申し込みます。</a:t>
            </a:r>
          </a:p>
        </p:txBody>
      </p:sp>
      <p:sp>
        <p:nvSpPr>
          <p:cNvPr id="29" name="テキスト ボックス 28"/>
          <p:cNvSpPr txBox="1"/>
          <p:nvPr/>
        </p:nvSpPr>
        <p:spPr>
          <a:xfrm>
            <a:off x="872716" y="1498233"/>
            <a:ext cx="5112568" cy="400110"/>
          </a:xfrm>
          <a:prstGeom prst="rect">
            <a:avLst/>
          </a:prstGeom>
          <a:noFill/>
        </p:spPr>
        <p:txBody>
          <a:bodyPr wrap="square" rtlCol="0">
            <a:spAutoFit/>
          </a:bodyPr>
          <a:lstStyle/>
          <a:p>
            <a:pPr algn="ct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　　宿泊・昼食申込書　</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様式</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号）</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94023529"/>
              </p:ext>
            </p:extLst>
          </p:nvPr>
        </p:nvGraphicFramePr>
        <p:xfrm>
          <a:off x="116632" y="1952913"/>
          <a:ext cx="6624736" cy="4074160"/>
        </p:xfrm>
        <a:graphic>
          <a:graphicData uri="http://schemas.openxmlformats.org/drawingml/2006/table">
            <a:tbl>
              <a:tblPr firstRow="1" bandRow="1">
                <a:tableStyleId>{5C22544A-7EE6-4342-B048-85BDC9FD1C3A}</a:tableStyleId>
              </a:tblPr>
              <a:tblGrid>
                <a:gridCol w="234304">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270280">
                  <a:extLst>
                    <a:ext uri="{9D8B030D-6E8A-4147-A177-3AD203B41FA5}">
                      <a16:colId xmlns:a16="http://schemas.microsoft.com/office/drawing/2014/main" val="20002"/>
                    </a:ext>
                  </a:extLst>
                </a:gridCol>
                <a:gridCol w="270280">
                  <a:extLst>
                    <a:ext uri="{9D8B030D-6E8A-4147-A177-3AD203B41FA5}">
                      <a16:colId xmlns:a16="http://schemas.microsoft.com/office/drawing/2014/main" val="20003"/>
                    </a:ext>
                  </a:extLst>
                </a:gridCol>
                <a:gridCol w="208189">
                  <a:extLst>
                    <a:ext uri="{9D8B030D-6E8A-4147-A177-3AD203B41FA5}">
                      <a16:colId xmlns:a16="http://schemas.microsoft.com/office/drawing/2014/main" val="20004"/>
                    </a:ext>
                  </a:extLst>
                </a:gridCol>
                <a:gridCol w="417058">
                  <a:extLst>
                    <a:ext uri="{9D8B030D-6E8A-4147-A177-3AD203B41FA5}">
                      <a16:colId xmlns:a16="http://schemas.microsoft.com/office/drawing/2014/main" val="20005"/>
                    </a:ext>
                  </a:extLst>
                </a:gridCol>
                <a:gridCol w="119801">
                  <a:extLst>
                    <a:ext uri="{9D8B030D-6E8A-4147-A177-3AD203B41FA5}">
                      <a16:colId xmlns:a16="http://schemas.microsoft.com/office/drawing/2014/main" val="20006"/>
                    </a:ext>
                  </a:extLst>
                </a:gridCol>
                <a:gridCol w="218573">
                  <a:extLst>
                    <a:ext uri="{9D8B030D-6E8A-4147-A177-3AD203B41FA5}">
                      <a16:colId xmlns:a16="http://schemas.microsoft.com/office/drawing/2014/main" val="20007"/>
                    </a:ext>
                  </a:extLst>
                </a:gridCol>
                <a:gridCol w="474223">
                  <a:extLst>
                    <a:ext uri="{9D8B030D-6E8A-4147-A177-3AD203B41FA5}">
                      <a16:colId xmlns:a16="http://schemas.microsoft.com/office/drawing/2014/main" val="20008"/>
                    </a:ext>
                  </a:extLst>
                </a:gridCol>
                <a:gridCol w="208280">
                  <a:extLst>
                    <a:ext uri="{9D8B030D-6E8A-4147-A177-3AD203B41FA5}">
                      <a16:colId xmlns:a16="http://schemas.microsoft.com/office/drawing/2014/main" val="20009"/>
                    </a:ext>
                  </a:extLst>
                </a:gridCol>
                <a:gridCol w="588940">
                  <a:extLst>
                    <a:ext uri="{9D8B030D-6E8A-4147-A177-3AD203B41FA5}">
                      <a16:colId xmlns:a16="http://schemas.microsoft.com/office/drawing/2014/main" val="20010"/>
                    </a:ext>
                  </a:extLst>
                </a:gridCol>
                <a:gridCol w="251628">
                  <a:extLst>
                    <a:ext uri="{9D8B030D-6E8A-4147-A177-3AD203B41FA5}">
                      <a16:colId xmlns:a16="http://schemas.microsoft.com/office/drawing/2014/main" val="20011"/>
                    </a:ext>
                  </a:extLst>
                </a:gridCol>
                <a:gridCol w="208280">
                  <a:extLst>
                    <a:ext uri="{9D8B030D-6E8A-4147-A177-3AD203B41FA5}">
                      <a16:colId xmlns:a16="http://schemas.microsoft.com/office/drawing/2014/main" val="20012"/>
                    </a:ext>
                  </a:extLst>
                </a:gridCol>
                <a:gridCol w="690563">
                  <a:extLst>
                    <a:ext uri="{9D8B030D-6E8A-4147-A177-3AD203B41FA5}">
                      <a16:colId xmlns:a16="http://schemas.microsoft.com/office/drawing/2014/main" val="20013"/>
                    </a:ext>
                  </a:extLst>
                </a:gridCol>
                <a:gridCol w="672290">
                  <a:extLst>
                    <a:ext uri="{9D8B030D-6E8A-4147-A177-3AD203B41FA5}">
                      <a16:colId xmlns:a16="http://schemas.microsoft.com/office/drawing/2014/main" val="20014"/>
                    </a:ext>
                  </a:extLst>
                </a:gridCol>
                <a:gridCol w="174349">
                  <a:extLst>
                    <a:ext uri="{9D8B030D-6E8A-4147-A177-3AD203B41FA5}">
                      <a16:colId xmlns:a16="http://schemas.microsoft.com/office/drawing/2014/main" val="20015"/>
                    </a:ext>
                  </a:extLst>
                </a:gridCol>
                <a:gridCol w="1409418">
                  <a:extLst>
                    <a:ext uri="{9D8B030D-6E8A-4147-A177-3AD203B41FA5}">
                      <a16:colId xmlns:a16="http://schemas.microsoft.com/office/drawing/2014/main" val="20016"/>
                    </a:ext>
                  </a:extLst>
                </a:gridCol>
              </a:tblGrid>
              <a:tr h="149532">
                <a:tc row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府県名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gridSpan="7">
                  <a:txBody>
                    <a:bodyPr/>
                    <a:lstStyle/>
                    <a:p>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7">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代表者名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370840">
                <a:tc v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7"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7">
                  <a:txBody>
                    <a:bodyPr/>
                    <a:lstStyle/>
                    <a:p>
                      <a:endParaRPr kumimoji="1" lang="ja-JP" altLang="en-US"/>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ja-JP" altLang="en-US"/>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370840">
                <a:tc gridSpan="8">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電話番号</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3">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携帯電話番号</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メールアドレス</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370840">
                <a:tc gridSpan="2">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学校住所</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15">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07932">
                <a:tc rowSpan="6"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宿泊人員</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6" h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a:txBody>
                    <a:bodyPr/>
                    <a:lstStyle/>
                    <a:p>
                      <a:endParaRPr lang="ja-JP" altLang="en-US" sz="100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lang="ja-JP" altLang="en-US"/>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gridSpan="6">
                  <a:txBody>
                    <a:bodyPr/>
                    <a:lstStyle/>
                    <a:p>
                      <a:pPr algn="ctr"/>
                      <a:r>
                        <a:rPr kumimoji="1" lang="en-US" altLang="ja-JP" sz="1000" b="1"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1" dirty="0">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日（金）</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a:txBody>
                    <a:bodyPr/>
                    <a:lstStyle/>
                    <a:p>
                      <a:pPr algn="ctr"/>
                      <a:r>
                        <a:rPr kumimoji="1" lang="en-US" altLang="ja-JP" sz="1000" b="1"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1" dirty="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日（土）</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合計</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r h="125124">
                <a:tc gridSpan="2"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選手</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hMerge="1">
                  <a:txBody>
                    <a:bodyPr/>
                    <a:lstStyle/>
                    <a:p>
                      <a:endParaRPr kumimoji="1" lang="ja-JP" altLang="en-US"/>
                    </a:p>
                  </a:txBody>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男</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gridSpan="6">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5"/>
                  </a:ext>
                </a:extLst>
              </a:tr>
              <a:tr h="226084">
                <a:tc gridSpan="2"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2" v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a:p>
                  </a:txBody>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女</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gridSpan="6">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6"/>
                  </a:ext>
                </a:extLst>
              </a:tr>
              <a:tr h="183028">
                <a:tc gridSpan="2"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監督</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コーチ</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hMerge="1">
                  <a:txBody>
                    <a:bodyPr/>
                    <a:lstStyle/>
                    <a:p>
                      <a:endParaRPr kumimoji="1" lang="ja-JP" altLang="en-US"/>
                    </a:p>
                  </a:txBody>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男</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gridSpan="6">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7"/>
                  </a:ext>
                </a:extLst>
              </a:tr>
              <a:tr h="139972">
                <a:tc gridSpan="2" v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2" v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a:p>
                  </a:txBody>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女</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gridSpan="6">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8"/>
                  </a:ext>
                </a:extLst>
              </a:tr>
              <a:tr h="370840">
                <a:tc gridSpan="2"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gridSpan="6">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名</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9"/>
                  </a:ext>
                </a:extLst>
              </a:tr>
              <a:tr h="370840">
                <a:tc gridSpan="3">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a:t>
                      </a:r>
                      <a:endPar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希望記号</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第一</a:t>
                      </a:r>
                    </a:p>
                  </a:txBody>
                  <a:tcPr marL="72000" marR="72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3">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pPr algn="ctr"/>
                      <a:endParaRPr kumimoji="1" lang="ja-JP" altLang="en-US"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第二</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2">
                  <a:txBody>
                    <a:bodyPr/>
                    <a:lstStyle/>
                    <a:p>
                      <a:pPr algn="ct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gridSpan="2">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第三</a:t>
                      </a: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pPr algn="ct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3">
                  <a:txBody>
                    <a:bodyPr/>
                    <a:lstStyle/>
                    <a:p>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定員に限りがありますので、ご希望に沿えないこともございます。その節はご容赦のほどお願い申し上げます。</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0"/>
                  </a:ext>
                </a:extLst>
              </a:tr>
              <a:tr h="0">
                <a:tc rowSpan="2" gridSpan="7">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昼食弁当（お茶付）</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hMerge="1">
                  <a:txBody>
                    <a:bodyPr/>
                    <a:lstStyle/>
                    <a:p>
                      <a:endParaRPr kumimoji="1" lang="ja-JP" altLang="en-US"/>
                    </a:p>
                  </a:txBody>
                  <a:tcPr/>
                </a:tc>
                <a:tc rowSpan="2"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hMerge="1">
                  <a:txBody>
                    <a:bodyPr/>
                    <a:lstStyle/>
                    <a:p>
                      <a:endParaRPr kumimoji="1" lang="ja-JP" altLang="en-US"/>
                    </a:p>
                  </a:txBody>
                  <a:tcPr/>
                </a:tc>
                <a:tc rowSpan="2" hMerge="1">
                  <a:txBody>
                    <a:bodyPr/>
                    <a:lstStyle/>
                    <a:p>
                      <a:endParaRPr kumimoji="1" lang="ja-JP" altLang="en-US"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3">
                  <a:txBody>
                    <a:bodyPr/>
                    <a:lstStyle/>
                    <a:p>
                      <a:pPr algn="ct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土</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受け渡し場所</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日：南あわじ市役所本館前付近を予定しています。</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日：南あわじ市役所本館前付近を予定しています。</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ct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1"/>
                  </a:ext>
                </a:extLst>
              </a:tr>
              <a:tr h="370840">
                <a:tc gridSpan="7" v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algn="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個</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3">
                  <a:txBody>
                    <a:bodyPr/>
                    <a:lstStyle/>
                    <a:p>
                      <a:pPr algn="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個</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4"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2"/>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038112484"/>
              </p:ext>
            </p:extLst>
          </p:nvPr>
        </p:nvGraphicFramePr>
        <p:xfrm>
          <a:off x="116633" y="6101638"/>
          <a:ext cx="6624735" cy="1127760"/>
        </p:xfrm>
        <a:graphic>
          <a:graphicData uri="http://schemas.openxmlformats.org/drawingml/2006/table">
            <a:tbl>
              <a:tblPr firstRow="1" bandRow="1">
                <a:tableStyleId>{5C22544A-7EE6-4342-B048-85BDC9FD1C3A}</a:tableStyleId>
              </a:tblPr>
              <a:tblGrid>
                <a:gridCol w="1584175">
                  <a:extLst>
                    <a:ext uri="{9D8B030D-6E8A-4147-A177-3AD203B41FA5}">
                      <a16:colId xmlns:a16="http://schemas.microsoft.com/office/drawing/2014/main" val="20000"/>
                    </a:ext>
                  </a:extLst>
                </a:gridCol>
                <a:gridCol w="2832315">
                  <a:extLst>
                    <a:ext uri="{9D8B030D-6E8A-4147-A177-3AD203B41FA5}">
                      <a16:colId xmlns:a16="http://schemas.microsoft.com/office/drawing/2014/main" val="20001"/>
                    </a:ext>
                  </a:extLst>
                </a:gridCol>
                <a:gridCol w="2208245">
                  <a:extLst>
                    <a:ext uri="{9D8B030D-6E8A-4147-A177-3AD203B41FA5}">
                      <a16:colId xmlns:a16="http://schemas.microsoft.com/office/drawing/2014/main" val="20002"/>
                    </a:ext>
                  </a:extLst>
                </a:gridCol>
              </a:tblGrid>
              <a:tr h="37084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ホテル到着日時</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交通機関</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月　　　日　　 ＡＭ</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ホテル予定到着時間</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ＰＭ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大型バス　　台　　</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普通車　　　台</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ﾏｲｸﾛﾊﾞｽ　　 台　  </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223024">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11/22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夕食後希望時間</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月　　　日　　 ＰＭ　　　　　　 時　　　　　分頃</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3">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備考</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195208">
                <a:tc>
                  <a:txBody>
                    <a:bodyPr/>
                    <a:lstStyle/>
                    <a:p>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11/23</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夕食ご希望時間</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月　　　日　　 ＰＭ　　　　　　 時　　　　  分頃　　　　</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vMerge="1">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239400">
                <a:tc gridSpan="2">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朝食時間：</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時（一部施設</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時３０分）からとなりますのでご了承願います。</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sz="1000" b="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vMerge="1">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7" name="テキスト ボックス 16"/>
          <p:cNvSpPr txBox="1"/>
          <p:nvPr/>
        </p:nvSpPr>
        <p:spPr>
          <a:xfrm>
            <a:off x="3140968" y="6427068"/>
            <a:ext cx="1296144"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116632" y="7289011"/>
            <a:ext cx="6432220"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☆他校様とご希望のお時間が重なった場合は、ご相談させていただく場合がございます。</a:t>
            </a:r>
          </a:p>
        </p:txBody>
      </p:sp>
      <p:graphicFrame>
        <p:nvGraphicFramePr>
          <p:cNvPr id="20" name="表 19"/>
          <p:cNvGraphicFramePr>
            <a:graphicFrameLocks noGrp="1"/>
          </p:cNvGraphicFramePr>
          <p:nvPr>
            <p:extLst>
              <p:ext uri="{D42A27DB-BD31-4B8C-83A1-F6EECF244321}">
                <p14:modId xmlns:p14="http://schemas.microsoft.com/office/powerpoint/2010/main" val="2317014540"/>
              </p:ext>
            </p:extLst>
          </p:nvPr>
        </p:nvGraphicFramePr>
        <p:xfrm>
          <a:off x="116632" y="7776120"/>
          <a:ext cx="2635438" cy="1821592"/>
        </p:xfrm>
        <a:graphic>
          <a:graphicData uri="http://schemas.openxmlformats.org/drawingml/2006/table">
            <a:tbl>
              <a:tblPr firstRow="1" bandRow="1">
                <a:tableStyleId>{5C22544A-7EE6-4342-B048-85BDC9FD1C3A}</a:tableStyleId>
              </a:tblPr>
              <a:tblGrid>
                <a:gridCol w="648072">
                  <a:extLst>
                    <a:ext uri="{9D8B030D-6E8A-4147-A177-3AD203B41FA5}">
                      <a16:colId xmlns:a16="http://schemas.microsoft.com/office/drawing/2014/main" val="20000"/>
                    </a:ext>
                  </a:extLst>
                </a:gridCol>
                <a:gridCol w="216024">
                  <a:extLst>
                    <a:ext uri="{9D8B030D-6E8A-4147-A177-3AD203B41FA5}">
                      <a16:colId xmlns:a16="http://schemas.microsoft.com/office/drawing/2014/main" val="20001"/>
                    </a:ext>
                  </a:extLst>
                </a:gridCol>
                <a:gridCol w="331182">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tblGrid>
              <a:tr h="201216">
                <a:tc gridSpan="4">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変更・取消にともなう返金先</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173400">
                <a:tc gridSpan="4">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r h="361608">
                <a:tc gridSpan="3">
                  <a:txBody>
                    <a:bodyPr/>
                    <a:lstStyle/>
                    <a:p>
                      <a:pPr algn="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銀行</a:t>
                      </a:r>
                    </a:p>
                  </a:txBody>
                  <a:tcPr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支店</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260216">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口座</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2">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　通　　・　　当　座</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3"/>
                  </a:ext>
                </a:extLst>
              </a:tr>
              <a:tr h="315848">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3">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r h="333569">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ﾌﾘｶﾞﾅ</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名義</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3">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3" name="テキスト ボックス 32"/>
          <p:cNvSpPr txBox="1"/>
          <p:nvPr/>
        </p:nvSpPr>
        <p:spPr>
          <a:xfrm>
            <a:off x="2996952" y="8582805"/>
            <a:ext cx="3551900" cy="1184940"/>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㈱日本旅行　　兵庫教育旅行支店</a:t>
            </a: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650-0044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神戸市中央区東川崎町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1-3-2</a:t>
            </a:r>
          </a:p>
          <a:p>
            <a:pPr algn="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西日本神戸支社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階　　　　　　　　　　</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TEL: 078-371-8660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FAX: 078-366-2853</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大会担当：伊藤　靖司　・　井口　亜紀子</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土・日・祝日　　休業　</a:t>
            </a:r>
          </a:p>
        </p:txBody>
      </p:sp>
      <p:sp>
        <p:nvSpPr>
          <p:cNvPr id="4" name="テキスト ボックス 3"/>
          <p:cNvSpPr txBox="1"/>
          <p:nvPr/>
        </p:nvSpPr>
        <p:spPr>
          <a:xfrm>
            <a:off x="2752070" y="7490198"/>
            <a:ext cx="3989298" cy="1231106"/>
          </a:xfrm>
          <a:prstGeom prst="rect">
            <a:avLst/>
          </a:prstGeom>
          <a:noFill/>
        </p:spPr>
        <p:txBody>
          <a:bodyPr wrap="square" rtlCol="0">
            <a:spAutoFit/>
          </a:bodyPr>
          <a:lstStyle/>
          <a:p>
            <a:r>
              <a:rPr lang="en-US" altLang="ja-JP" sz="800" dirty="0"/>
              <a:t>《</a:t>
            </a:r>
            <a:r>
              <a:rPr lang="ja-JP" altLang="en-US" sz="800" dirty="0"/>
              <a:t>お客様の個人情報の取扱いについて</a:t>
            </a:r>
            <a:r>
              <a:rPr lang="en-US" altLang="ja-JP" sz="800" dirty="0"/>
              <a:t>》</a:t>
            </a:r>
          </a:p>
          <a:p>
            <a:r>
              <a:rPr lang="ja-JP" altLang="en-US" sz="800" dirty="0"/>
              <a:t>・当社は、旅行申し込みの際に提出された申込書に記載された個人情報について、お客</a:t>
            </a:r>
            <a:endParaRPr lang="en-US" altLang="ja-JP" sz="800" dirty="0"/>
          </a:p>
          <a:p>
            <a:r>
              <a:rPr lang="ja-JP" altLang="en-US" sz="800" dirty="0"/>
              <a:t>　様との連絡のために利用させていただく他、お客様がお申し込みいただいた旅行におい　</a:t>
            </a:r>
            <a:endParaRPr lang="en-US" altLang="ja-JP" sz="800" dirty="0"/>
          </a:p>
          <a:p>
            <a:r>
              <a:rPr lang="ja-JP" altLang="en-US" sz="800" dirty="0"/>
              <a:t>　</a:t>
            </a:r>
            <a:r>
              <a:rPr lang="ja-JP" altLang="en-US" sz="800" dirty="0" err="1"/>
              <a:t>て</a:t>
            </a:r>
            <a:r>
              <a:rPr lang="ja-JP" altLang="en-US" sz="800" dirty="0"/>
              <a:t>運送・宿泊機関等の提供するサービスの手配及び、それらのサービスに受領のため　</a:t>
            </a:r>
            <a:endParaRPr lang="en-US" altLang="ja-JP" sz="800" dirty="0"/>
          </a:p>
          <a:p>
            <a:r>
              <a:rPr lang="ja-JP" altLang="en-US" sz="800" dirty="0"/>
              <a:t>　の手続きに必要な範囲内で利用させていただきます。</a:t>
            </a:r>
          </a:p>
          <a:p>
            <a:r>
              <a:rPr lang="ja-JP" altLang="en-US" sz="800" dirty="0"/>
              <a:t>・その他、当社の個人情報の取扱いについて当社ホームページ（ＵＲＬ記載する）を</a:t>
            </a:r>
            <a:endParaRPr lang="en-US" altLang="ja-JP" sz="800" dirty="0"/>
          </a:p>
          <a:p>
            <a:r>
              <a:rPr lang="ja-JP" altLang="en-US" sz="800" dirty="0"/>
              <a:t>　ご参照下さい。</a:t>
            </a:r>
          </a:p>
          <a:p>
            <a:r>
              <a:rPr lang="ja-JP" altLang="en-US" sz="900" dirty="0"/>
              <a:t>・お問合せ先：</a:t>
            </a:r>
            <a:r>
              <a:rPr lang="en-US" altLang="ja-JP" sz="900" dirty="0"/>
              <a:t>(</a:t>
            </a:r>
            <a:r>
              <a:rPr lang="ja-JP" altLang="en-US" sz="900" dirty="0"/>
              <a:t>株</a:t>
            </a:r>
            <a:r>
              <a:rPr lang="en-US" altLang="ja-JP" sz="900" dirty="0"/>
              <a:t>)</a:t>
            </a:r>
            <a:r>
              <a:rPr lang="ja-JP" altLang="en-US" sz="900" dirty="0"/>
              <a:t>日本旅行　兵庫教育旅行支店（担当：伊藤靖司・井口亜紀子）</a:t>
            </a:r>
            <a:endParaRPr lang="en-US" altLang="ja-JP" sz="900" dirty="0"/>
          </a:p>
          <a:p>
            <a:r>
              <a:rPr lang="ja-JP" altLang="en-US" sz="900" dirty="0"/>
              <a:t>　　　　　　　　　 電話番号：</a:t>
            </a:r>
            <a:r>
              <a:rPr lang="en-US" altLang="ja-JP" sz="900" dirty="0"/>
              <a:t>078-371-8660</a:t>
            </a:r>
            <a:endParaRPr kumimoji="1" lang="ja-JP" altLang="en-US" sz="900" dirty="0"/>
          </a:p>
        </p:txBody>
      </p:sp>
    </p:spTree>
    <p:extLst>
      <p:ext uri="{BB962C8B-B14F-4D97-AF65-F5344CB8AC3E}">
        <p14:creationId xmlns:p14="http://schemas.microsoft.com/office/powerpoint/2010/main" val="95405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548680" y="128464"/>
            <a:ext cx="5832648" cy="307777"/>
          </a:xfrm>
          <a:prstGeom prst="rect">
            <a:avLst/>
          </a:prstGeom>
          <a:noFill/>
        </p:spPr>
        <p:txBody>
          <a:bodyPr wrap="square" rtlCol="0">
            <a:spAutoFit/>
          </a:bodyP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令和元年度　　近畿高等学校駅伝競走大会</a:t>
            </a:r>
          </a:p>
        </p:txBody>
      </p:sp>
      <p:sp>
        <p:nvSpPr>
          <p:cNvPr id="29" name="テキスト ボックス 28"/>
          <p:cNvSpPr txBox="1"/>
          <p:nvPr/>
        </p:nvSpPr>
        <p:spPr>
          <a:xfrm>
            <a:off x="1628800" y="416496"/>
            <a:ext cx="3600400" cy="400110"/>
          </a:xfrm>
          <a:prstGeom prst="rect">
            <a:avLst/>
          </a:prstGeom>
          <a:noFill/>
        </p:spPr>
        <p:txBody>
          <a:bodyPr wrap="square" rtlCol="0">
            <a:spAutoFit/>
          </a:bodyPr>
          <a:lstStyle/>
          <a:p>
            <a:pPr algn="ct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宿　泊　者　名　簿</a:t>
            </a:r>
          </a:p>
        </p:txBody>
      </p:sp>
      <p:graphicFrame>
        <p:nvGraphicFramePr>
          <p:cNvPr id="4" name="表 3"/>
          <p:cNvGraphicFramePr>
            <a:graphicFrameLocks noGrp="1"/>
          </p:cNvGraphicFramePr>
          <p:nvPr>
            <p:extLst>
              <p:ext uri="{D42A27DB-BD31-4B8C-83A1-F6EECF244321}">
                <p14:modId xmlns:p14="http://schemas.microsoft.com/office/powerpoint/2010/main" val="1972509373"/>
              </p:ext>
            </p:extLst>
          </p:nvPr>
        </p:nvGraphicFramePr>
        <p:xfrm>
          <a:off x="188640" y="816606"/>
          <a:ext cx="6408712" cy="370840"/>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3096344">
                  <a:extLst>
                    <a:ext uri="{9D8B030D-6E8A-4147-A177-3AD203B41FA5}">
                      <a16:colId xmlns:a16="http://schemas.microsoft.com/office/drawing/2014/main" val="20003"/>
                    </a:ext>
                  </a:extLst>
                </a:gridCol>
              </a:tblGrid>
              <a:tr h="37084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府県名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学校名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（男子：女子）</a:t>
                      </a:r>
                    </a:p>
                  </a:txBody>
                  <a:tcPr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5" name="テキスト ボックス 14"/>
          <p:cNvSpPr txBox="1"/>
          <p:nvPr/>
        </p:nvSpPr>
        <p:spPr>
          <a:xfrm>
            <a:off x="188640" y="1337792"/>
            <a:ext cx="6432220"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☆学校別宿泊申込書（様式</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号）と一緒にお送り下さい。　</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当社の個人情報の取り扱いについて、同意の上申込ます。</a:t>
            </a:r>
          </a:p>
        </p:txBody>
      </p:sp>
      <p:graphicFrame>
        <p:nvGraphicFramePr>
          <p:cNvPr id="5" name="表 4"/>
          <p:cNvGraphicFramePr>
            <a:graphicFrameLocks noGrp="1"/>
          </p:cNvGraphicFramePr>
          <p:nvPr>
            <p:extLst>
              <p:ext uri="{D42A27DB-BD31-4B8C-83A1-F6EECF244321}">
                <p14:modId xmlns:p14="http://schemas.microsoft.com/office/powerpoint/2010/main" val="477278116"/>
              </p:ext>
            </p:extLst>
          </p:nvPr>
        </p:nvGraphicFramePr>
        <p:xfrm>
          <a:off x="188640" y="1568624"/>
          <a:ext cx="6432219" cy="7474440"/>
        </p:xfrm>
        <a:graphic>
          <a:graphicData uri="http://schemas.openxmlformats.org/drawingml/2006/table">
            <a:tbl>
              <a:tblPr firstRow="1" bandRow="1">
                <a:tableStyleId>{5C22544A-7EE6-4342-B048-85BDC9FD1C3A}</a:tableStyleId>
              </a:tblPr>
              <a:tblGrid>
                <a:gridCol w="21602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1008112">
                  <a:extLst>
                    <a:ext uri="{9D8B030D-6E8A-4147-A177-3AD203B41FA5}">
                      <a16:colId xmlns:a16="http://schemas.microsoft.com/office/drawing/2014/main" val="20006"/>
                    </a:ext>
                  </a:extLst>
                </a:gridCol>
                <a:gridCol w="959611">
                  <a:extLst>
                    <a:ext uri="{9D8B030D-6E8A-4147-A177-3AD203B41FA5}">
                      <a16:colId xmlns:a16="http://schemas.microsoft.com/office/drawing/2014/main" val="20007"/>
                    </a:ext>
                  </a:extLst>
                </a:gridCol>
              </a:tblGrid>
              <a:tr h="144016">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種別</a:t>
                      </a:r>
                    </a:p>
                  </a:txBody>
                  <a:tcPr marL="36000" marR="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お名前（漢字）</a:t>
                      </a:r>
                    </a:p>
                  </a:txBody>
                  <a:tcPr marL="36000" marR="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お名前（カタカナ）</a:t>
                      </a:r>
                    </a:p>
                  </a:txBody>
                  <a:tcPr marL="36000" marR="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性別</a:t>
                      </a:r>
                    </a:p>
                  </a:txBody>
                  <a:tcPr marL="36000" marR="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日（金）</a:t>
                      </a:r>
                    </a:p>
                  </a:txBody>
                  <a:tcPr marL="36000" marR="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日（土）</a:t>
                      </a:r>
                    </a:p>
                  </a:txBody>
                  <a:tcPr marL="36000" marR="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備考</a:t>
                      </a:r>
                    </a:p>
                  </a:txBody>
                  <a:tcPr marL="36000" marR="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278100">
                <a:tc>
                  <a:txBody>
                    <a:bodyPr/>
                    <a:lstStyle/>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例</a:t>
                      </a: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生徒</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日旅　太郎</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ニチリョ　タロウ</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〇</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〇</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3"/>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5"/>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6"/>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7"/>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8"/>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09"/>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0"/>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1"/>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2"/>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3"/>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4"/>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5"/>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6"/>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7"/>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8"/>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19"/>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19</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20"/>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21"/>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22"/>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23"/>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24"/>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25"/>
                  </a:ext>
                </a:extLst>
              </a:tr>
              <a:tr h="278100">
                <a:tc>
                  <a:txBody>
                    <a:bodyPr/>
                    <a:lstStyle/>
                    <a:p>
                      <a:pPr algn="ct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25</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男・女</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026"/>
                  </a:ext>
                </a:extLst>
              </a:tr>
            </a:tbl>
          </a:graphicData>
        </a:graphic>
      </p:graphicFrame>
      <p:sp>
        <p:nvSpPr>
          <p:cNvPr id="18" name="テキスト ボックス 17"/>
          <p:cNvSpPr txBox="1"/>
          <p:nvPr/>
        </p:nvSpPr>
        <p:spPr>
          <a:xfrm>
            <a:off x="170501" y="9125689"/>
            <a:ext cx="6432220" cy="507831"/>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☆種別は、教員又は学年にてご記入ください。</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☆宿泊日（</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11/22</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）に〇をご記入ください。</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☆ご記入欄が不足する場合は、コピーをしてご利用ください。</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5625397" y="128464"/>
            <a:ext cx="1005391" cy="230832"/>
          </a:xfrm>
          <a:prstGeom prst="rect">
            <a:avLst/>
          </a:prstGeom>
          <a:noFill/>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（様式　</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号）</a:t>
            </a:r>
          </a:p>
        </p:txBody>
      </p:sp>
      <p:sp>
        <p:nvSpPr>
          <p:cNvPr id="2" name="円/楕円 1"/>
          <p:cNvSpPr/>
          <p:nvPr/>
        </p:nvSpPr>
        <p:spPr>
          <a:xfrm>
            <a:off x="3068960" y="1784648"/>
            <a:ext cx="252000" cy="252000"/>
          </a:xfrm>
          <a:prstGeom prst="ellipse">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67825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29575444"/>
              </p:ext>
            </p:extLst>
          </p:nvPr>
        </p:nvGraphicFramePr>
        <p:xfrm>
          <a:off x="260651" y="200470"/>
          <a:ext cx="6336698" cy="9526294"/>
        </p:xfrm>
        <a:graphic>
          <a:graphicData uri="http://schemas.openxmlformats.org/drawingml/2006/table">
            <a:tbl>
              <a:tblPr/>
              <a:tblGrid>
                <a:gridCol w="327236">
                  <a:extLst>
                    <a:ext uri="{9D8B030D-6E8A-4147-A177-3AD203B41FA5}">
                      <a16:colId xmlns:a16="http://schemas.microsoft.com/office/drawing/2014/main" val="20000"/>
                    </a:ext>
                  </a:extLst>
                </a:gridCol>
                <a:gridCol w="1088247">
                  <a:extLst>
                    <a:ext uri="{9D8B030D-6E8A-4147-A177-3AD203B41FA5}">
                      <a16:colId xmlns:a16="http://schemas.microsoft.com/office/drawing/2014/main" val="20001"/>
                    </a:ext>
                  </a:extLst>
                </a:gridCol>
                <a:gridCol w="547929">
                  <a:extLst>
                    <a:ext uri="{9D8B030D-6E8A-4147-A177-3AD203B41FA5}">
                      <a16:colId xmlns:a16="http://schemas.microsoft.com/office/drawing/2014/main" val="20002"/>
                    </a:ext>
                  </a:extLst>
                </a:gridCol>
                <a:gridCol w="547929">
                  <a:extLst>
                    <a:ext uri="{9D8B030D-6E8A-4147-A177-3AD203B41FA5}">
                      <a16:colId xmlns:a16="http://schemas.microsoft.com/office/drawing/2014/main" val="20003"/>
                    </a:ext>
                  </a:extLst>
                </a:gridCol>
                <a:gridCol w="547929">
                  <a:extLst>
                    <a:ext uri="{9D8B030D-6E8A-4147-A177-3AD203B41FA5}">
                      <a16:colId xmlns:a16="http://schemas.microsoft.com/office/drawing/2014/main" val="20004"/>
                    </a:ext>
                  </a:extLst>
                </a:gridCol>
                <a:gridCol w="547929">
                  <a:extLst>
                    <a:ext uri="{9D8B030D-6E8A-4147-A177-3AD203B41FA5}">
                      <a16:colId xmlns:a16="http://schemas.microsoft.com/office/drawing/2014/main" val="20005"/>
                    </a:ext>
                  </a:extLst>
                </a:gridCol>
                <a:gridCol w="547929">
                  <a:extLst>
                    <a:ext uri="{9D8B030D-6E8A-4147-A177-3AD203B41FA5}">
                      <a16:colId xmlns:a16="http://schemas.microsoft.com/office/drawing/2014/main" val="20006"/>
                    </a:ext>
                  </a:extLst>
                </a:gridCol>
                <a:gridCol w="547929">
                  <a:extLst>
                    <a:ext uri="{9D8B030D-6E8A-4147-A177-3AD203B41FA5}">
                      <a16:colId xmlns:a16="http://schemas.microsoft.com/office/drawing/2014/main" val="20007"/>
                    </a:ext>
                  </a:extLst>
                </a:gridCol>
                <a:gridCol w="923363">
                  <a:extLst>
                    <a:ext uri="{9D8B030D-6E8A-4147-A177-3AD203B41FA5}">
                      <a16:colId xmlns:a16="http://schemas.microsoft.com/office/drawing/2014/main" val="20008"/>
                    </a:ext>
                  </a:extLst>
                </a:gridCol>
                <a:gridCol w="547929">
                  <a:extLst>
                    <a:ext uri="{9D8B030D-6E8A-4147-A177-3AD203B41FA5}">
                      <a16:colId xmlns:a16="http://schemas.microsoft.com/office/drawing/2014/main" val="20009"/>
                    </a:ext>
                  </a:extLst>
                </a:gridCol>
                <a:gridCol w="162349">
                  <a:extLst>
                    <a:ext uri="{9D8B030D-6E8A-4147-A177-3AD203B41FA5}">
                      <a16:colId xmlns:a16="http://schemas.microsoft.com/office/drawing/2014/main" val="20010"/>
                    </a:ext>
                  </a:extLst>
                </a:gridCol>
              </a:tblGrid>
              <a:tr h="154215">
                <a:tc>
                  <a:txBody>
                    <a:bodyPr/>
                    <a:lstStyle/>
                    <a:p>
                      <a:pPr algn="l" fontAlgn="ctr"/>
                      <a:endParaRPr lang="ja-JP" altLang="en-US" sz="600" b="0" i="0" u="none" strike="noStrike" dirty="0">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0"/>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ja-JP" altLang="en-US" sz="1100" b="1" i="0" u="none" strike="noStrike" dirty="0">
                          <a:solidFill>
                            <a:srgbClr val="000000"/>
                          </a:solidFill>
                          <a:effectLst/>
                          <a:latin typeface="ＭＳ Ｐゴシック"/>
                        </a:rPr>
                        <a:t>別紙　２</a:t>
                      </a:r>
                      <a:endParaRPr lang="ja-JP" altLang="en-US" sz="900" b="0" i="0" u="none" strike="noStrike" dirty="0">
                        <a:solidFill>
                          <a:srgbClr val="000000"/>
                        </a:solidFill>
                        <a:effectLst/>
                        <a:latin typeface="ＭＳ Ｐゴシック"/>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gridSpan="2">
                  <a:txBody>
                    <a:bodyPr/>
                    <a:lstStyle/>
                    <a:p>
                      <a:pPr algn="ctr" fontAlgn="ctr"/>
                      <a:r>
                        <a:rPr lang="ja-JP" altLang="en-US" sz="600" b="0" i="0" u="none" strike="noStrike">
                          <a:solidFill>
                            <a:srgbClr val="000000"/>
                          </a:solidFill>
                          <a:effectLst/>
                          <a:latin typeface="ＭＳ Ｐゴシック"/>
                        </a:rPr>
                        <a:t>依頼日　　　月　　　　日</a:t>
                      </a:r>
                    </a:p>
                  </a:txBody>
                  <a:tcPr marL="0" marR="0" marT="0" marB="0" anchor="ctr">
                    <a:lnL>
                      <a:noFill/>
                    </a:lnL>
                    <a:lnR>
                      <a:noFill/>
                    </a:lnR>
                    <a:lnT>
                      <a:noFill/>
                    </a:lnT>
                    <a:lnB>
                      <a:noFill/>
                    </a:lnB>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1"/>
                  </a:ext>
                </a:extLst>
              </a:tr>
              <a:tr h="154215">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2"/>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3"/>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4"/>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5"/>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6"/>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7"/>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8"/>
                  </a:ext>
                </a:extLst>
              </a:tr>
              <a:tr h="1947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09"/>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10"/>
                  </a:ext>
                </a:extLst>
              </a:tr>
              <a:tr h="270011">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ja-JP" altLang="en-US" sz="1000" b="1" i="0" u="none" strike="noStrike" dirty="0">
                          <a:solidFill>
                            <a:srgbClr val="000000"/>
                          </a:solidFill>
                          <a:effectLst/>
                          <a:latin typeface="Meiryo UI"/>
                        </a:rPr>
                        <a:t>都道府県名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270011">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ja-JP" altLang="en-US" sz="1000" b="1" i="0" u="none" strike="noStrike" dirty="0">
                          <a:solidFill>
                            <a:srgbClr val="000000"/>
                          </a:solidFill>
                          <a:effectLst/>
                          <a:latin typeface="Meiryo UI"/>
                        </a:rPr>
                        <a:t>学校名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ctr" fontAlgn="ctr"/>
                      <a:r>
                        <a:rPr lang="ja-JP" altLang="en-US" sz="600" b="0" i="0" u="none" strike="noStrike">
                          <a:solidFill>
                            <a:srgbClr val="000000"/>
                          </a:solidFill>
                          <a:effectLst/>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2"/>
                  </a:ext>
                </a:extLst>
              </a:tr>
              <a:tr h="270011">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ja-JP" altLang="en-US" sz="1000" b="1" i="0" u="none" strike="noStrike" dirty="0">
                          <a:solidFill>
                            <a:srgbClr val="000000"/>
                          </a:solidFill>
                          <a:effectLst/>
                          <a:latin typeface="Meiryo UI"/>
                        </a:rPr>
                        <a:t>送付先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8">
                  <a:txBody>
                    <a:bodyPr/>
                    <a:lstStyle/>
                    <a:p>
                      <a:pPr algn="l" rtl="0" fontAlgn="t"/>
                      <a:r>
                        <a:rPr lang="ja-JP" altLang="en-US" sz="1000" b="1" i="0" u="none" strike="noStrike" dirty="0">
                          <a:solidFill>
                            <a:srgbClr val="000000"/>
                          </a:solidFill>
                          <a:effectLst/>
                          <a:latin typeface="Meiryo UI"/>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3"/>
                  </a:ext>
                </a:extLst>
              </a:tr>
              <a:tr h="270011">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ja-JP" altLang="en-US" sz="500" b="1" i="0" u="none" strike="noStrike">
                          <a:solidFill>
                            <a:srgbClr val="000000"/>
                          </a:solidFill>
                          <a:effectLst/>
                          <a:latin typeface="Meiryo UI"/>
                        </a:rPr>
                        <a:t>お申し込みの学校住所と異なる場合のみご記入下さい。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4"/>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15"/>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16"/>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17"/>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18"/>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19"/>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20"/>
                  </a:ext>
                </a:extLst>
              </a:tr>
              <a:tr h="146098">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21"/>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宛名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2"/>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金額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3"/>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但し書き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dirty="0">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4"/>
                  </a:ext>
                </a:extLst>
              </a:tr>
              <a:tr h="162331">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25"/>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a:solidFill>
                            <a:srgbClr val="000000"/>
                          </a:solidFill>
                          <a:effectLst/>
                          <a:latin typeface="Meiryo UI"/>
                        </a:rPr>
                        <a:t>宛名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dirty="0">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6"/>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金額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7"/>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但し書き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28"/>
                  </a:ext>
                </a:extLst>
              </a:tr>
              <a:tr h="162331">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29"/>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宛名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30"/>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金額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31"/>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但し書き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32"/>
                  </a:ext>
                </a:extLst>
              </a:tr>
              <a:tr h="162331">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33"/>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宛名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34"/>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金額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35"/>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但し書き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36"/>
                  </a:ext>
                </a:extLst>
              </a:tr>
              <a:tr h="162331">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37"/>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宛名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38"/>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金額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39"/>
                  </a:ext>
                </a:extLst>
              </a:tr>
              <a:tr h="324664">
                <a:tc>
                  <a:txBody>
                    <a:bodyPr/>
                    <a:lstStyle/>
                    <a:p>
                      <a:pPr algn="l" fontAlgn="ctr"/>
                      <a:endParaRPr lang="ja-JP" altLang="en-US" sz="600" b="0" i="0" u="none" strike="noStrike">
                        <a:solidFill>
                          <a:srgbClr val="000000"/>
                        </a:solidFill>
                        <a:effectLst/>
                        <a:latin typeface="ＭＳ Ｐゴシック"/>
                      </a:endParaRPr>
                    </a:p>
                  </a:txBody>
                  <a:tcPr marL="0" marR="0" marT="0" marB="0">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ja-JP" altLang="en-US" sz="1200" b="1" i="0" u="none" strike="noStrike" dirty="0">
                          <a:solidFill>
                            <a:srgbClr val="000000"/>
                          </a:solidFill>
                          <a:effectLst/>
                          <a:latin typeface="Meiryo UI"/>
                        </a:rPr>
                        <a:t>但し書き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t"/>
                      <a:r>
                        <a:rPr lang="ja-JP" altLang="en-US" sz="1100" b="0" i="0" u="none" strike="noStrike">
                          <a:solidFill>
                            <a:srgbClr val="000000"/>
                          </a:solidFill>
                          <a:effectLst/>
                          <a:latin typeface="Arial"/>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40"/>
                  </a:ext>
                </a:extLst>
              </a:tr>
              <a:tr h="211032">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0" marR="0" marT="0" marB="0" anchor="ctr">
                    <a:lnL>
                      <a:noFill/>
                    </a:lnL>
                    <a:lnR>
                      <a:noFill/>
                    </a:lnR>
                    <a:lnT>
                      <a:noFill/>
                    </a:lnT>
                    <a:lnB>
                      <a:noFill/>
                    </a:lnB>
                  </a:tcPr>
                </a:tc>
                <a:extLst>
                  <a:ext uri="{0D108BD9-81ED-4DB2-BD59-A6C34878D82A}">
                    <a16:rowId xmlns:a16="http://schemas.microsoft.com/office/drawing/2014/main" val="10041"/>
                  </a:ext>
                </a:extLst>
              </a:tr>
            </a:tbl>
          </a:graphicData>
        </a:graphic>
      </p:graphicFrame>
      <p:sp>
        <p:nvSpPr>
          <p:cNvPr id="5" name="正方形/長方形 4"/>
          <p:cNvSpPr/>
          <p:nvPr/>
        </p:nvSpPr>
        <p:spPr>
          <a:xfrm>
            <a:off x="1478831" y="272480"/>
            <a:ext cx="3962400" cy="609600"/>
          </a:xfrm>
          <a:prstGeom prst="rect">
            <a:avLst/>
          </a:prstGeom>
        </p:spPr>
        <p:txBody>
          <a:bodyPr wrap="square"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領収書発行依頼書</a:t>
            </a:r>
          </a:p>
        </p:txBody>
      </p:sp>
      <p:sp>
        <p:nvSpPr>
          <p:cNvPr id="6" name="テキスト ボックス 20"/>
          <p:cNvSpPr txBox="1"/>
          <p:nvPr/>
        </p:nvSpPr>
        <p:spPr>
          <a:xfrm>
            <a:off x="476672" y="837630"/>
            <a:ext cx="6619875" cy="45085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400"/>
              </a:lnSpc>
            </a:pPr>
            <a:r>
              <a:rPr kumimoji="1" lang="ja-JP" altLang="en-US" sz="1100">
                <a:latin typeface="Meiryo UI" panose="020B0604030504040204" pitchFamily="50" charset="-128"/>
                <a:ea typeface="Meiryo UI" panose="020B0604030504040204" pitchFamily="50" charset="-128"/>
                <a:cs typeface="Meiryo UI" panose="020B0604030504040204" pitchFamily="50" charset="-128"/>
              </a:rPr>
              <a:t>領収書の発行が必要な場合、下記</a:t>
            </a:r>
            <a:r>
              <a:rPr kumimoji="1" lang="en-US" altLang="ja-JP" sz="1100">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100">
                <a:latin typeface="Meiryo UI" panose="020B0604030504040204" pitchFamily="50" charset="-128"/>
                <a:ea typeface="Meiryo UI" panose="020B0604030504040204" pitchFamily="50" charset="-128"/>
                <a:cs typeface="Meiryo UI" panose="020B0604030504040204" pitchFamily="50" charset="-128"/>
              </a:rPr>
              <a:t>・Ｅ</a:t>
            </a:r>
            <a:r>
              <a:rPr kumimoji="1" lang="en-US" altLang="ja-JP" sz="1100">
                <a:latin typeface="Meiryo UI" panose="020B0604030504040204" pitchFamily="50" charset="-128"/>
                <a:ea typeface="Meiryo UI" panose="020B0604030504040204" pitchFamily="50" charset="-128"/>
                <a:cs typeface="Meiryo UI" panose="020B0604030504040204" pitchFamily="50" charset="-128"/>
              </a:rPr>
              <a:t>mail</a:t>
            </a:r>
            <a:r>
              <a:rPr kumimoji="1" lang="ja-JP" altLang="en-US" sz="1100">
                <a:latin typeface="Meiryo UI" panose="020B0604030504040204" pitchFamily="50" charset="-128"/>
                <a:ea typeface="Meiryo UI" panose="020B0604030504040204" pitchFamily="50" charset="-128"/>
                <a:cs typeface="Meiryo UI" panose="020B0604030504040204" pitchFamily="50" charset="-128"/>
              </a:rPr>
              <a:t>にてご連絡して下さい。</a:t>
            </a:r>
            <a:r>
              <a:rPr lang="ja-JP" altLang="en-US" sz="1100">
                <a:latin typeface="Meiryo UI" panose="020B0604030504040204" pitchFamily="50" charset="-128"/>
                <a:ea typeface="Meiryo UI" panose="020B0604030504040204" pitchFamily="50" charset="-128"/>
                <a:cs typeface="Meiryo UI" panose="020B0604030504040204" pitchFamily="50" charset="-128"/>
              </a:rPr>
              <a:t>到着までにしばらくお時間を要します。</a:t>
            </a:r>
            <a:endParaRPr kumimoji="1" lang="en-US" altLang="ja-JP" sz="1100">
              <a:latin typeface="Meiryo UI" panose="020B0604030504040204" pitchFamily="50" charset="-128"/>
              <a:ea typeface="Meiryo UI" panose="020B0604030504040204" pitchFamily="50" charset="-128"/>
              <a:cs typeface="Meiryo UI" panose="020B0604030504040204" pitchFamily="50" charset="-128"/>
            </a:endParaRPr>
          </a:p>
          <a:p>
            <a:pPr algn="ctr">
              <a:lnSpc>
                <a:spcPts val="1400"/>
              </a:lnSpc>
            </a:pPr>
            <a:r>
              <a:rPr lang="ja-JP" altLang="en-US" sz="1100">
                <a:latin typeface="Meiryo UI" panose="020B0604030504040204" pitchFamily="50" charset="-128"/>
                <a:ea typeface="Meiryo UI" panose="020B0604030504040204" pitchFamily="50" charset="-128"/>
                <a:cs typeface="Meiryo UI" panose="020B0604030504040204" pitchFamily="50" charset="-128"/>
              </a:rPr>
              <a:t>（受付期間：令和元年</a:t>
            </a:r>
            <a:r>
              <a:rPr lang="en-US" altLang="ja-JP" sz="1100">
                <a:latin typeface="Meiryo UI" panose="020B0604030504040204" pitchFamily="50" charset="-128"/>
                <a:ea typeface="Meiryo UI" panose="020B0604030504040204" pitchFamily="50" charset="-128"/>
                <a:cs typeface="Meiryo UI" panose="020B0604030504040204" pitchFamily="50" charset="-128"/>
              </a:rPr>
              <a:t>11</a:t>
            </a:r>
            <a:r>
              <a:rPr lang="ja-JP" altLang="en-US" sz="1100">
                <a:latin typeface="Meiryo UI" panose="020B0604030504040204" pitchFamily="50" charset="-128"/>
                <a:ea typeface="Meiryo UI" panose="020B0604030504040204" pitchFamily="50" charset="-128"/>
                <a:cs typeface="Meiryo UI" panose="020B0604030504040204" pitchFamily="50" charset="-128"/>
              </a:rPr>
              <a:t>月</a:t>
            </a:r>
            <a:r>
              <a:rPr lang="en-US" altLang="ja-JP" sz="1100">
                <a:latin typeface="Meiryo UI" panose="020B0604030504040204" pitchFamily="50" charset="-128"/>
                <a:ea typeface="Meiryo UI" panose="020B0604030504040204" pitchFamily="50" charset="-128"/>
                <a:cs typeface="Meiryo UI" panose="020B0604030504040204" pitchFamily="50" charset="-128"/>
              </a:rPr>
              <a:t>29</a:t>
            </a:r>
            <a:r>
              <a:rPr lang="ja-JP" altLang="en-US" sz="1100">
                <a:latin typeface="Meiryo UI" panose="020B0604030504040204" pitchFamily="50" charset="-128"/>
                <a:ea typeface="Meiryo UI" panose="020B0604030504040204" pitchFamily="50" charset="-128"/>
                <a:cs typeface="Meiryo UI" panose="020B0604030504040204" pitchFamily="50" charset="-128"/>
              </a:rPr>
              <a:t>日（金）まで）</a:t>
            </a:r>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24"/>
          <p:cNvSpPr txBox="1"/>
          <p:nvPr/>
        </p:nvSpPr>
        <p:spPr>
          <a:xfrm>
            <a:off x="332656" y="1336105"/>
            <a:ext cx="6858000" cy="52322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rPr>
              <a:t>申込先　</a:t>
            </a:r>
            <a:r>
              <a:rPr kumimoji="1" lang="en-US" altLang="ja-JP" sz="1200" b="1" u="none" dirty="0">
                <a:latin typeface="Meiryo UI" panose="020B0604030504040204" pitchFamily="50" charset="-128"/>
                <a:ea typeface="Meiryo UI" panose="020B0604030504040204" pitchFamily="50" charset="-128"/>
                <a:cs typeface="Meiryo UI" panose="020B0604030504040204" pitchFamily="50" charset="-128"/>
              </a:rPr>
              <a:t>FAX</a:t>
            </a:r>
            <a:r>
              <a:rPr kumimoji="1" lang="ja-JP" altLang="en-US" sz="1200" b="1" u="none"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u="none" dirty="0">
                <a:latin typeface="Meiryo UI" panose="020B0604030504040204" pitchFamily="50" charset="-128"/>
                <a:ea typeface="Meiryo UI" panose="020B0604030504040204" pitchFamily="50" charset="-128"/>
                <a:cs typeface="Meiryo UI" panose="020B0604030504040204" pitchFamily="50" charset="-128"/>
              </a:rPr>
              <a:t>078-366-2853</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Ｅ</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mail yasushi_ito@nta.co.jp</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㈱日本旅行兵庫教育旅行支店</a:t>
            </a:r>
            <a:endParaRPr kumimoji="1"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tabl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8680" y="3043238"/>
            <a:ext cx="5904656"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7"/>
          <p:cNvSpPr txBox="1"/>
          <p:nvPr/>
        </p:nvSpPr>
        <p:spPr>
          <a:xfrm>
            <a:off x="1516063" y="13206413"/>
            <a:ext cx="3349625" cy="314325"/>
          </a:xfrm>
          <a:prstGeom prst="rect">
            <a:avLst/>
          </a:prstGeom>
          <a:noFill/>
        </p:spPr>
        <p:txBody>
          <a:bodyPr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5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枚以上の場合はコピーの上ご利用下さい。</a:t>
            </a:r>
          </a:p>
        </p:txBody>
      </p:sp>
      <p:sp>
        <p:nvSpPr>
          <p:cNvPr id="11" name="正方形/長方形 10"/>
          <p:cNvSpPr/>
          <p:nvPr/>
        </p:nvSpPr>
        <p:spPr>
          <a:xfrm>
            <a:off x="2812835" y="3077741"/>
            <a:ext cx="2571750" cy="2190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b="1">
                <a:solidFill>
                  <a:sysClr val="windowText" lastClr="000000"/>
                </a:solidFill>
                <a:latin typeface="+mj-ea"/>
                <a:ea typeface="+mj-ea"/>
              </a:rPr>
              <a:t>○○高等学校</a:t>
            </a:r>
          </a:p>
        </p:txBody>
      </p:sp>
      <p:sp>
        <p:nvSpPr>
          <p:cNvPr id="9" name="正方形/長方形 8"/>
          <p:cNvSpPr/>
          <p:nvPr/>
        </p:nvSpPr>
        <p:spPr>
          <a:xfrm>
            <a:off x="1800460" y="3165238"/>
            <a:ext cx="1223963" cy="576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b="1">
                <a:latin typeface="Meiryo UI" panose="020B0604030504040204" pitchFamily="50" charset="-128"/>
                <a:ea typeface="Meiryo UI" panose="020B0604030504040204" pitchFamily="50" charset="-128"/>
                <a:cs typeface="Meiryo UI" panose="020B0604030504040204" pitchFamily="50" charset="-128"/>
              </a:rPr>
              <a:t>記入例</a:t>
            </a:r>
          </a:p>
        </p:txBody>
      </p:sp>
    </p:spTree>
    <p:extLst>
      <p:ext uri="{BB962C8B-B14F-4D97-AF65-F5344CB8AC3E}">
        <p14:creationId xmlns:p14="http://schemas.microsoft.com/office/powerpoint/2010/main" val="29873529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949</TotalTime>
  <Words>568</Words>
  <Application>Microsoft Office PowerPoint</Application>
  <PresentationFormat>A4 210 x 297 mm</PresentationFormat>
  <Paragraphs>220</Paragraphs>
  <Slides>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nishinihon1</dc:creator>
  <cp:lastModifiedBy>隆夫 榎本</cp:lastModifiedBy>
  <cp:revision>95</cp:revision>
  <cp:lastPrinted>2019-09-02T03:36:27Z</cp:lastPrinted>
  <dcterms:created xsi:type="dcterms:W3CDTF">2019-08-05T01:15:50Z</dcterms:created>
  <dcterms:modified xsi:type="dcterms:W3CDTF">2019-10-16T21:22:10Z</dcterms:modified>
</cp:coreProperties>
</file>